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9" r:id="rId1"/>
  </p:sldMasterIdLst>
  <p:notesMasterIdLst>
    <p:notesMasterId r:id="rId11"/>
  </p:notesMasterIdLst>
  <p:handoutMasterIdLst>
    <p:handoutMasterId r:id="rId12"/>
  </p:handoutMasterIdLst>
  <p:sldIdLst>
    <p:sldId id="257" r:id="rId2"/>
    <p:sldId id="265" r:id="rId3"/>
    <p:sldId id="256" r:id="rId4"/>
    <p:sldId id="259" r:id="rId5"/>
    <p:sldId id="258" r:id="rId6"/>
    <p:sldId id="261" r:id="rId7"/>
    <p:sldId id="262" r:id="rId8"/>
    <p:sldId id="263" r:id="rId9"/>
    <p:sldId id="264" r:id="rId10"/>
  </p:sldIdLst>
  <p:sldSz cx="9144000" cy="6858000" type="screen4x3"/>
  <p:notesSz cx="6797675" cy="9926638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onstantia" panose="02030602050306030303" pitchFamily="18" charset="0"/>
      <p:regular r:id="rId17"/>
      <p:bold r:id="rId18"/>
      <p:italic r:id="rId19"/>
      <p:boldItalic r:id="rId20"/>
    </p:embeddedFont>
  </p:embeddedFontLst>
  <p:custDataLst>
    <p:tags r:id="rId21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3453" userDrawn="1">
          <p15:clr>
            <a:srgbClr val="A4A3A4"/>
          </p15:clr>
        </p15:guide>
        <p15:guide id="4" pos="2381" userDrawn="1">
          <p15:clr>
            <a:srgbClr val="A4A3A4"/>
          </p15:clr>
        </p15:guide>
        <p15:guide id="5" pos="5534" userDrawn="1">
          <p15:clr>
            <a:srgbClr val="A4A3A4"/>
          </p15:clr>
        </p15:guide>
        <p15:guide id="8" pos="2812" userDrawn="1">
          <p15:clr>
            <a:srgbClr val="A4A3A4"/>
          </p15:clr>
        </p15:guide>
        <p15:guide id="10" orient="horz" pos="3929" userDrawn="1">
          <p15:clr>
            <a:srgbClr val="A4A3A4"/>
          </p15:clr>
        </p15:guide>
        <p15:guide id="11" orient="horz" pos="958" userDrawn="1">
          <p15:clr>
            <a:srgbClr val="A4A3A4"/>
          </p15:clr>
        </p15:guide>
        <p15:guide id="12" orient="horz" pos="1298" userDrawn="1">
          <p15:clr>
            <a:srgbClr val="A4A3A4"/>
          </p15:clr>
        </p15:guide>
        <p15:guide id="13" orient="horz" pos="935" userDrawn="1">
          <p15:clr>
            <a:srgbClr val="A4A3A4"/>
          </p15:clr>
        </p15:guide>
        <p15:guide id="14" orient="horz" pos="1593" userDrawn="1">
          <p15:clr>
            <a:srgbClr val="A4A3A4"/>
          </p15:clr>
        </p15:guide>
        <p15:guide id="15" pos="1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9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ngkofer, Simon" initials="GS" lastIdx="1" clrIdx="0">
    <p:extLst>
      <p:ext uri="{19B8F6BF-5375-455C-9EA6-DF929625EA0E}">
        <p15:presenceInfo xmlns:p15="http://schemas.microsoft.com/office/powerpoint/2012/main" userId="S-1-5-21-73586283-1563985344-842925246-14090" providerId="AD"/>
      </p:ext>
    </p:extLst>
  </p:cmAuthor>
  <p:cmAuthor id="2" name="Kleedehn, Patrick" initials="KP" lastIdx="1" clrIdx="1">
    <p:extLst>
      <p:ext uri="{19B8F6BF-5375-455C-9EA6-DF929625EA0E}">
        <p15:presenceInfo xmlns:p15="http://schemas.microsoft.com/office/powerpoint/2012/main" userId="Kleedehn, Patrick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F26289"/>
    <a:srgbClr val="EAEAEA"/>
    <a:srgbClr val="FFFF66"/>
    <a:srgbClr val="6F8DB9"/>
    <a:srgbClr val="C3CFE1"/>
    <a:srgbClr val="6EFF01"/>
    <a:srgbClr val="F4860C"/>
    <a:srgbClr val="1F4E78"/>
    <a:srgbClr val="F69C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19" autoAdjust="0"/>
    <p:restoredTop sz="95178" autoAdjust="0"/>
  </p:normalViewPr>
  <p:slideViewPr>
    <p:cSldViewPr snapToGrid="0">
      <p:cViewPr varScale="1">
        <p:scale>
          <a:sx n="162" d="100"/>
          <a:sy n="162" d="100"/>
        </p:scale>
        <p:origin x="1944" y="144"/>
      </p:cViewPr>
      <p:guideLst>
        <p:guide orient="horz" pos="3453"/>
        <p:guide pos="2381"/>
        <p:guide pos="5534"/>
        <p:guide pos="2812"/>
        <p:guide orient="horz" pos="3929"/>
        <p:guide orient="horz" pos="958"/>
        <p:guide orient="horz" pos="1298"/>
        <p:guide orient="horz" pos="935"/>
        <p:guide orient="horz" pos="1593"/>
        <p:guide pos="1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3486" y="-510"/>
      </p:cViewPr>
      <p:guideLst>
        <p:guide orient="horz" pos="3129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81" y="26"/>
            <a:ext cx="2945659" cy="496333"/>
          </a:xfrm>
          <a:prstGeom prst="rect">
            <a:avLst/>
          </a:prstGeom>
        </p:spPr>
        <p:txBody>
          <a:bodyPr vert="horz" lIns="92804" tIns="46402" rIns="92804" bIns="46402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521" y="26"/>
            <a:ext cx="2945659" cy="496333"/>
          </a:xfrm>
          <a:prstGeom prst="rect">
            <a:avLst/>
          </a:prstGeom>
        </p:spPr>
        <p:txBody>
          <a:bodyPr vert="horz" lIns="92804" tIns="46402" rIns="92804" bIns="46402" rtlCol="0"/>
          <a:lstStyle>
            <a:lvl1pPr algn="r">
              <a:defRPr sz="1200"/>
            </a:lvl1pPr>
          </a:lstStyle>
          <a:p>
            <a:fld id="{3F8CC5F6-1166-4C12-8FE9-047842D69697}" type="datetime1">
              <a:rPr lang="de-DE" smtClean="0"/>
              <a:t>15.03.2019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81" y="9428711"/>
            <a:ext cx="2945659" cy="496333"/>
          </a:xfrm>
          <a:prstGeom prst="rect">
            <a:avLst/>
          </a:prstGeom>
        </p:spPr>
        <p:txBody>
          <a:bodyPr vert="horz" lIns="92804" tIns="46402" rIns="92804" bIns="46402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521" y="9428711"/>
            <a:ext cx="2945659" cy="496333"/>
          </a:xfrm>
          <a:prstGeom prst="rect">
            <a:avLst/>
          </a:prstGeom>
        </p:spPr>
        <p:txBody>
          <a:bodyPr vert="horz" lIns="92804" tIns="46402" rIns="92804" bIns="46402" rtlCol="0" anchor="b"/>
          <a:lstStyle>
            <a:lvl1pPr algn="r">
              <a:defRPr sz="1200"/>
            </a:lvl1pPr>
          </a:lstStyle>
          <a:p>
            <a:fld id="{50113BA8-E883-4B6B-8D0C-2A47C973AA84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9747914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81" y="26"/>
            <a:ext cx="2945659" cy="496333"/>
          </a:xfrm>
          <a:prstGeom prst="rect">
            <a:avLst/>
          </a:prstGeom>
        </p:spPr>
        <p:txBody>
          <a:bodyPr vert="horz" lIns="92804" tIns="46402" rIns="92804" bIns="46402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521" y="26"/>
            <a:ext cx="2945659" cy="496333"/>
          </a:xfrm>
          <a:prstGeom prst="rect">
            <a:avLst/>
          </a:prstGeom>
        </p:spPr>
        <p:txBody>
          <a:bodyPr vert="horz" lIns="92804" tIns="46402" rIns="92804" bIns="46402" rtlCol="0"/>
          <a:lstStyle>
            <a:lvl1pPr algn="r">
              <a:defRPr sz="1200"/>
            </a:lvl1pPr>
          </a:lstStyle>
          <a:p>
            <a:fld id="{E4B785BA-47C0-4307-AA95-0EDA93C7ECC5}" type="datetime1">
              <a:rPr lang="de-DE" smtClean="0"/>
              <a:t>15.03.2019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7713"/>
            <a:ext cx="4959350" cy="3719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04" tIns="46402" rIns="92804" bIns="46402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9" y="4715178"/>
            <a:ext cx="5438140" cy="4466988"/>
          </a:xfrm>
          <a:prstGeom prst="rect">
            <a:avLst/>
          </a:prstGeom>
        </p:spPr>
        <p:txBody>
          <a:bodyPr vert="horz" lIns="92804" tIns="46402" rIns="92804" bIns="46402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81" y="9428613"/>
            <a:ext cx="2945659" cy="496333"/>
          </a:xfrm>
          <a:prstGeom prst="rect">
            <a:avLst/>
          </a:prstGeom>
        </p:spPr>
        <p:txBody>
          <a:bodyPr vert="horz" lIns="92804" tIns="46402" rIns="92804" bIns="46402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521" y="9428613"/>
            <a:ext cx="2945659" cy="496333"/>
          </a:xfrm>
          <a:prstGeom prst="rect">
            <a:avLst/>
          </a:prstGeom>
        </p:spPr>
        <p:txBody>
          <a:bodyPr vert="horz" lIns="92804" tIns="46402" rIns="92804" bIns="46402" rtlCol="0" anchor="b"/>
          <a:lstStyle>
            <a:lvl1pPr algn="r">
              <a:defRPr sz="1200"/>
            </a:lvl1pPr>
          </a:lstStyle>
          <a:p>
            <a:fld id="{7C0678E5-7FEF-4F66-AF9D-6D66F764094A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7403696"/>
      </p:ext>
    </p:extLst>
  </p:cSld>
  <p:clrMap bg1="lt1" tx1="dk1" bg2="lt2" tx2="dk2" accent1="accent1" accent2="accent2" accent3="accent3" accent4="accent4" accent5="accent5" accent6="accent6" hlink="hlink" folHlink="folHlink"/>
  <p:hf sldNum="0"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gif"/><Relationship Id="rId5" Type="http://schemas.openxmlformats.org/officeDocument/2006/relationships/image" Target="../media/image2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3.gif"/><Relationship Id="rId5" Type="http://schemas.openxmlformats.org/officeDocument/2006/relationships/image" Target="../media/image2.emf"/><Relationship Id="rId4" Type="http://schemas.openxmlformats.org/officeDocument/2006/relationships/oleObject" Target="../embeddings/oleObject3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7536285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5275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588819" y="4003964"/>
            <a:ext cx="7772400" cy="1470025"/>
          </a:xfrm>
        </p:spPr>
        <p:txBody>
          <a:bodyPr/>
          <a:lstStyle>
            <a:lvl1pPr algn="l">
              <a:defRPr b="0" i="0">
                <a:solidFill>
                  <a:schemeClr val="tx1"/>
                </a:solidFill>
                <a:latin typeface="Avenir Light" panose="020B0402020203020204" pitchFamily="34" charset="77"/>
              </a:defRPr>
            </a:lvl1pPr>
          </a:lstStyle>
          <a:p>
            <a:r>
              <a:rPr lang="de-DE" dirty="0" err="1"/>
              <a:t>Presentation</a:t>
            </a:r>
            <a:r>
              <a:rPr lang="de-DE" dirty="0"/>
              <a:t> Title</a:t>
            </a:r>
          </a:p>
        </p:txBody>
      </p:sp>
      <p:cxnSp>
        <p:nvCxnSpPr>
          <p:cNvPr id="11" name="Gerade Verbindung 16">
            <a:extLst>
              <a:ext uri="{FF2B5EF4-FFF2-40B4-BE49-F238E27FC236}">
                <a16:creationId xmlns:a16="http://schemas.microsoft.com/office/drawing/2014/main" id="{3A80CA03-E5A1-E04D-AC6C-D506377E8718}"/>
              </a:ext>
            </a:extLst>
          </p:cNvPr>
          <p:cNvCxnSpPr>
            <a:cxnSpLocks/>
          </p:cNvCxnSpPr>
          <p:nvPr userDrawn="1"/>
        </p:nvCxnSpPr>
        <p:spPr>
          <a:xfrm>
            <a:off x="3810001" y="3143681"/>
            <a:ext cx="1330036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9A605C1-9981-C34B-9026-BD94B1F05B3F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990" y="397292"/>
            <a:ext cx="34036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5265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57175" y="44624"/>
            <a:ext cx="8429625" cy="936104"/>
          </a:xfrm>
        </p:spPr>
        <p:txBody>
          <a:bodyPr anchor="ctr">
            <a:norm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Titelmasterformat durch Klicken bearbeiten </a:t>
            </a:r>
          </a:p>
        </p:txBody>
      </p:sp>
      <p:graphicFrame>
        <p:nvGraphicFramePr>
          <p:cNvPr id="8" name="Objekt 7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72621602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2969" name="think-cell Folie" r:id="rId4" imgW="270" imgH="270" progId="TCLayout.ActiveDocument.1">
                  <p:embed/>
                </p:oleObj>
              </mc:Choice>
              <mc:Fallback>
                <p:oleObj name="think-cell Folie" r:id="rId4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hteck 17"/>
          <p:cNvSpPr/>
          <p:nvPr userDrawn="1"/>
        </p:nvSpPr>
        <p:spPr>
          <a:xfrm>
            <a:off x="0" y="6249669"/>
            <a:ext cx="9143999" cy="6083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/>
            <a:endParaRPr lang="de-DE" sz="1400" b="0" i="0" dirty="0">
              <a:solidFill>
                <a:schemeClr val="tx1"/>
              </a:solidFill>
              <a:latin typeface="Avenir Light" panose="020B0402020203020204" pitchFamily="34" charset="77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7822704" y="6430722"/>
            <a:ext cx="864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459AECD-FBE6-443E-839F-F22E36B99183}" type="slidenum">
              <a:rPr lang="de-DE" sz="1000" b="0" i="0" smtClean="0">
                <a:solidFill>
                  <a:prstClr val="black">
                    <a:lumMod val="65000"/>
                    <a:lumOff val="35000"/>
                  </a:prstClr>
                </a:solidFill>
                <a:latin typeface="Avenir Light" panose="020B0402020203020204" pitchFamily="34" charset="77"/>
              </a:rPr>
              <a:pPr algn="r"/>
              <a:t>‹Nº›</a:t>
            </a:fld>
            <a:endParaRPr lang="de-DE" sz="1000" b="0" i="0" dirty="0">
              <a:solidFill>
                <a:prstClr val="black">
                  <a:lumMod val="65000"/>
                  <a:lumOff val="35000"/>
                </a:prstClr>
              </a:solidFill>
              <a:latin typeface="Avenir Light" panose="020B0402020203020204" pitchFamily="34" charset="77"/>
            </a:endParaRPr>
          </a:p>
        </p:txBody>
      </p:sp>
      <p:cxnSp>
        <p:nvCxnSpPr>
          <p:cNvPr id="17" name="Gerade Verbindung 16"/>
          <p:cNvCxnSpPr/>
          <p:nvPr userDrawn="1"/>
        </p:nvCxnSpPr>
        <p:spPr>
          <a:xfrm>
            <a:off x="0" y="6237312"/>
            <a:ext cx="91440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Gerade Verbindung 16">
            <a:extLst>
              <a:ext uri="{FF2B5EF4-FFF2-40B4-BE49-F238E27FC236}">
                <a16:creationId xmlns:a16="http://schemas.microsoft.com/office/drawing/2014/main" id="{A81EB03C-E0EC-0841-A384-4CBADA8AD655}"/>
              </a:ext>
            </a:extLst>
          </p:cNvPr>
          <p:cNvCxnSpPr>
            <a:cxnSpLocks/>
          </p:cNvCxnSpPr>
          <p:nvPr userDrawn="1"/>
        </p:nvCxnSpPr>
        <p:spPr>
          <a:xfrm>
            <a:off x="666751" y="980728"/>
            <a:ext cx="419099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5A618AD1-A3A9-124D-A3E7-8D441A22BE4D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61" y="6328441"/>
            <a:ext cx="1832284" cy="42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05882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1.bin"/><Relationship Id="rId5" Type="http://schemas.openxmlformats.org/officeDocument/2006/relationships/tags" Target="../tags/tag2.xml"/><Relationship Id="rId4" Type="http://schemas.openxmlformats.org/officeDocument/2006/relationships/vmlDrawing" Target="../drawings/vmlDrawing1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kt 7" hidden="1"/>
          <p:cNvGraphicFramePr>
            <a:graphicFrameLocks noChangeAspect="1"/>
          </p:cNvGraphicFramePr>
          <p:nvPr>
            <p:custDataLst>
              <p:tags r:id="rId5"/>
            </p:custDataLst>
            <p:extLst>
              <p:ext uri="{D42A27DB-BD31-4B8C-83A1-F6EECF244321}">
                <p14:modId xmlns:p14="http://schemas.microsoft.com/office/powerpoint/2010/main" val="377170778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2937" name="think-cell Folie" r:id="rId6" imgW="270" imgH="270" progId="TCLayout.ActiveDocument.1">
                  <p:embed/>
                </p:oleObj>
              </mc:Choice>
              <mc:Fallback>
                <p:oleObj name="think-cell Folie" r:id="rId6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>
                    <a:tint val="75000"/>
                  </a:schemeClr>
                </a:solidFill>
                <a:latin typeface="Avenir Light" panose="020B0402020203020204" pitchFamily="34" charset="77"/>
              </a:defRPr>
            </a:lvl1pPr>
          </a:lstStyle>
          <a:p>
            <a:endParaRPr lang="de-DE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0" i="0">
                <a:solidFill>
                  <a:schemeClr val="tx1">
                    <a:tint val="75000"/>
                  </a:schemeClr>
                </a:solidFill>
                <a:latin typeface="Avenir Light" panose="020B0402020203020204" pitchFamily="34" charset="77"/>
              </a:defRPr>
            </a:lvl1pPr>
          </a:lstStyle>
          <a:p>
            <a:r>
              <a:rPr lang="de-DE">
                <a:solidFill>
                  <a:prstClr val="black">
                    <a:tint val="75000"/>
                  </a:prstClr>
                </a:solidFill>
              </a:rPr>
              <a:t>Beiratssitzung S&amp;B</a:t>
            </a:r>
            <a:endParaRPr lang="de-DE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>
                    <a:tint val="75000"/>
                  </a:schemeClr>
                </a:solidFill>
                <a:latin typeface="Avenir Light" panose="020B0402020203020204" pitchFamily="34" charset="77"/>
              </a:defRPr>
            </a:lvl1pPr>
          </a:lstStyle>
          <a:p>
            <a:fld id="{794E9C32-CACB-467A-B44A-C5D8C5895338}" type="slidenum">
              <a:rPr lang="de-DE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de-DE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76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</p:sldLayoutIdLs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b="0" i="0" kern="1200">
          <a:solidFill>
            <a:schemeClr val="tx1"/>
          </a:solidFill>
          <a:latin typeface="Avenir Light" panose="020B0402020203020204" pitchFamily="34" charset="77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b="0" i="0" kern="1200">
          <a:solidFill>
            <a:schemeClr val="tx1"/>
          </a:solidFill>
          <a:latin typeface="Avenir Light" panose="020B0402020203020204" pitchFamily="34" charset="77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b="0" i="0" kern="1200">
          <a:solidFill>
            <a:schemeClr val="tx1"/>
          </a:solidFill>
          <a:latin typeface="Avenir Light" panose="020B0402020203020204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b="0" i="0" kern="1200">
          <a:solidFill>
            <a:schemeClr val="tx1"/>
          </a:solidFill>
          <a:latin typeface="Avenir Light" panose="020B0402020203020204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b="0" i="0" kern="1200">
          <a:solidFill>
            <a:schemeClr val="tx1"/>
          </a:solidFill>
          <a:latin typeface="Avenir Light" panose="020B0402020203020204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b="0" i="0" kern="1200">
          <a:solidFill>
            <a:schemeClr val="tx1"/>
          </a:solidFill>
          <a:latin typeface="Avenir Light" panose="020B0402020203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victor.escudero@bestsecret.com" TargetMode="External"/><Relationship Id="rId2" Type="http://schemas.openxmlformats.org/officeDocument/2006/relationships/hyperlink" Target="mailto:vescuderorusillo@gmail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azure/cognitive-services/computer-vision/home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vescuderorusillo/ml-workshop" TargetMode="External"/><Relationship Id="rId2" Type="http://schemas.openxmlformats.org/officeDocument/2006/relationships/hyperlink" Target="https://ml-competition.azurewebsites.net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F469B-B158-FC42-A900-A73DACB27A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8819" y="3455330"/>
            <a:ext cx="7772400" cy="1470025"/>
          </a:xfrm>
        </p:spPr>
        <p:txBody>
          <a:bodyPr/>
          <a:lstStyle/>
          <a:p>
            <a:pPr algn="ctr"/>
            <a:r>
              <a:rPr lang="en-US" dirty="0"/>
              <a:t>Microsoft Cognitive Services and Custom Vision</a:t>
            </a:r>
            <a:endParaRPr lang="de-D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EBBF186-2F90-475D-B536-53C6D30062B6}"/>
              </a:ext>
            </a:extLst>
          </p:cNvPr>
          <p:cNvSpPr txBox="1">
            <a:spLocks/>
          </p:cNvSpPr>
          <p:nvPr/>
        </p:nvSpPr>
        <p:spPr>
          <a:xfrm>
            <a:off x="289068" y="5476850"/>
            <a:ext cx="8662219" cy="1047516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GB" sz="1800" dirty="0"/>
              <a:t>Víctor Escudero </a:t>
            </a:r>
            <a:r>
              <a:rPr lang="en-GB" sz="1800" dirty="0" err="1"/>
              <a:t>Rusillo</a:t>
            </a:r>
            <a:endParaRPr lang="en-GB" sz="1800" dirty="0"/>
          </a:p>
          <a:p>
            <a:pPr marL="0" indent="0" algn="r">
              <a:buNone/>
            </a:pPr>
            <a:r>
              <a:rPr lang="en-GB" sz="1800" dirty="0">
                <a:hlinkClick r:id="rId2"/>
              </a:rPr>
              <a:t>vescuderorusillo@gmail.com</a:t>
            </a:r>
            <a:endParaRPr lang="en-GB" sz="1800" dirty="0"/>
          </a:p>
          <a:p>
            <a:pPr marL="0" indent="0" algn="r">
              <a:buNone/>
            </a:pPr>
            <a:r>
              <a:rPr lang="en-GB" sz="1800" dirty="0">
                <a:hlinkClick r:id="rId3"/>
              </a:rPr>
              <a:t>victor.escudero@bestsecret.com</a:t>
            </a:r>
            <a:endParaRPr lang="en-GB" sz="180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87217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97457A-270F-49CC-A6D0-07C73BD4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AI: Building is hard, using is easy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17D2D6-60BC-4877-BD0F-0657C9173EDC}"/>
              </a:ext>
            </a:extLst>
          </p:cNvPr>
          <p:cNvSpPr txBox="1">
            <a:spLocks/>
          </p:cNvSpPr>
          <p:nvPr/>
        </p:nvSpPr>
        <p:spPr>
          <a:xfrm>
            <a:off x="532021" y="1276985"/>
            <a:ext cx="8079957" cy="370207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Building AI Models:</a:t>
            </a:r>
          </a:p>
          <a:p>
            <a:pPr lvl="1"/>
            <a:r>
              <a:rPr lang="en-US" sz="2000" dirty="0"/>
              <a:t>ML expertise</a:t>
            </a:r>
          </a:p>
          <a:p>
            <a:pPr lvl="1"/>
            <a:r>
              <a:rPr lang="en-US" sz="2000" dirty="0"/>
              <a:t>Large datasets for training</a:t>
            </a:r>
          </a:p>
          <a:p>
            <a:pPr lvl="1"/>
            <a:r>
              <a:rPr lang="en-US" sz="2000" dirty="0"/>
              <a:t>Compute power</a:t>
            </a:r>
          </a:p>
          <a:p>
            <a:pPr lvl="1"/>
            <a:endParaRPr lang="en-US" sz="2000" dirty="0"/>
          </a:p>
          <a:p>
            <a:r>
              <a:rPr lang="en-US" sz="2400" dirty="0"/>
              <a:t>Using AI Models:</a:t>
            </a:r>
          </a:p>
          <a:p>
            <a:pPr lvl="1"/>
            <a:r>
              <a:rPr lang="en-US" sz="2000" dirty="0"/>
              <a:t>Training, tuning and using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1986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EEE3B8B-C6E8-4653-B543-DE80378BC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What Are Microsoft Cognitive Services?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B3020E8D-089A-4262-A33D-56CD905956F2}"/>
              </a:ext>
            </a:extLst>
          </p:cNvPr>
          <p:cNvSpPr txBox="1">
            <a:spLocks/>
          </p:cNvSpPr>
          <p:nvPr/>
        </p:nvSpPr>
        <p:spPr>
          <a:xfrm>
            <a:off x="620513" y="1908216"/>
            <a:ext cx="4748889" cy="3390247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Set of APIs that perform specific AI features</a:t>
            </a:r>
          </a:p>
          <a:p>
            <a:r>
              <a:rPr lang="en-GB" sz="2400" dirty="0"/>
              <a:t>Hosted on Microsoft Azure</a:t>
            </a:r>
          </a:p>
          <a:p>
            <a:r>
              <a:rPr lang="en-GB" sz="2400" dirty="0"/>
              <a:t>Enable AI application development</a:t>
            </a:r>
            <a:endParaRPr lang="es-ES" sz="2400" dirty="0"/>
          </a:p>
        </p:txBody>
      </p:sp>
      <p:pic>
        <p:nvPicPr>
          <p:cNvPr id="2683906" name="Picture 2" descr="Resultado de imagen de microsoft cognitive services">
            <a:extLst>
              <a:ext uri="{FF2B5EF4-FFF2-40B4-BE49-F238E27FC236}">
                <a16:creationId xmlns:a16="http://schemas.microsoft.com/office/drawing/2014/main" id="{B08E8F93-9365-428E-8733-50D0BE3A7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9402" y="1908216"/>
            <a:ext cx="2742212" cy="2329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8115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100C58-2EF2-4468-B11B-DC96A4F8E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Microsoft Cognitive Services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6D6FEF-D1AE-4780-990C-EF837F81D230}"/>
              </a:ext>
            </a:extLst>
          </p:cNvPr>
          <p:cNvSpPr txBox="1">
            <a:spLocks/>
          </p:cNvSpPr>
          <p:nvPr/>
        </p:nvSpPr>
        <p:spPr>
          <a:xfrm>
            <a:off x="257175" y="1253331"/>
            <a:ext cx="8615455" cy="43513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Infuse your apps, websites and bots with intelligent algorithms to see, hear, speak, understand and interpret your user needs through natural methods of communication.</a:t>
            </a:r>
            <a:endParaRPr lang="es-ES" sz="180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F1323B1-00E3-43CB-9447-C1F892A37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458" y="2307638"/>
            <a:ext cx="8489172" cy="279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332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19F55-BF53-F242-8F64-78DAEF2AD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Core AI Features of Cognitive Services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B7E3227-0EBA-4F3F-B753-F558B318E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62" y="1556378"/>
            <a:ext cx="1449966" cy="2899932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E53F50F-B0F3-4ECD-9798-89A74949C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5908" y="1574075"/>
            <a:ext cx="1935819" cy="235334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CC687CC-360A-4C06-8807-7AC15104C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7433" y="1589444"/>
            <a:ext cx="1624570" cy="2489994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FEF28BF-DD12-4B66-A8E0-E3A2D28519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6809" y="1583545"/>
            <a:ext cx="1244997" cy="4334715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1207B83E-2BE9-43DA-8F4A-2ACCD16570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1538" y="1567491"/>
            <a:ext cx="1267772" cy="129054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F7FA2523-8B5E-4274-BFF8-1BAF5ABD99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975659"/>
            <a:ext cx="9144000" cy="254382"/>
          </a:xfrm>
          <a:prstGeom prst="rect">
            <a:avLst/>
          </a:prstGeom>
        </p:spPr>
      </p:pic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58876D68-AF8E-4F11-B3F1-0D497361F1EE}"/>
              </a:ext>
            </a:extLst>
          </p:cNvPr>
          <p:cNvSpPr/>
          <p:nvPr/>
        </p:nvSpPr>
        <p:spPr>
          <a:xfrm>
            <a:off x="483747" y="2896586"/>
            <a:ext cx="1347281" cy="401156"/>
          </a:xfrm>
          <a:prstGeom prst="roundRect">
            <a:avLst/>
          </a:prstGeom>
          <a:noFill/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lIns="0" rtlCol="0" anchor="ctr"/>
          <a:lstStyle/>
          <a:p>
            <a:pPr algn="ctr"/>
            <a:endParaRPr lang="es-ES" sz="1400" b="1" dirty="0">
              <a:solidFill>
                <a:schemeClr val="tx2"/>
              </a:solidFill>
            </a:endParaRP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F56FBE2B-E28E-4D13-A7B9-6280F71ED39B}"/>
              </a:ext>
            </a:extLst>
          </p:cNvPr>
          <p:cNvSpPr/>
          <p:nvPr/>
        </p:nvSpPr>
        <p:spPr>
          <a:xfrm>
            <a:off x="483746" y="3753909"/>
            <a:ext cx="1347281" cy="254382"/>
          </a:xfrm>
          <a:prstGeom prst="roundRect">
            <a:avLst/>
          </a:prstGeom>
          <a:noFill/>
          <a:ln w="190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lIns="0" rtlCol="0" anchor="ctr"/>
          <a:lstStyle/>
          <a:p>
            <a:pPr algn="ctr"/>
            <a:endParaRPr lang="es-ES" sz="14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6963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FDBC3D-C07F-43D9-AD9B-B8F827513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JSON Response Example</a:t>
            </a:r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096F587-8E9C-49B6-BC41-B8E3447225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7992" y="1296327"/>
            <a:ext cx="6748015" cy="39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083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4E09D1-2E13-4434-8BCE-2C9DF736F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Azure Face API</a:t>
            </a:r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CB038C2-147E-4C97-AB94-88DB60B20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1543" y="264991"/>
            <a:ext cx="485843" cy="495369"/>
          </a:xfrm>
          <a:prstGeom prst="rect">
            <a:avLst/>
          </a:prstGeom>
        </p:spPr>
      </p:pic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D9EC3EBB-7C15-47B5-B6ED-58B6B6D4E869}"/>
              </a:ext>
            </a:extLst>
          </p:cNvPr>
          <p:cNvSpPr txBox="1">
            <a:spLocks/>
          </p:cNvSpPr>
          <p:nvPr/>
        </p:nvSpPr>
        <p:spPr>
          <a:xfrm>
            <a:off x="532021" y="1276985"/>
            <a:ext cx="8079957" cy="370207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Face Detection</a:t>
            </a:r>
          </a:p>
          <a:p>
            <a:pPr lvl="1"/>
            <a:r>
              <a:rPr lang="en-US" sz="2000" dirty="0"/>
              <a:t>Detect human face and coordinates</a:t>
            </a:r>
          </a:p>
          <a:p>
            <a:pPr lvl="1"/>
            <a:r>
              <a:rPr lang="en-US" sz="2000" dirty="0"/>
              <a:t>head pose, gender, age, emotion, facial hair, and glasses</a:t>
            </a:r>
          </a:p>
          <a:p>
            <a:r>
              <a:rPr lang="en-US" sz="2400" dirty="0"/>
              <a:t>Face Verification</a:t>
            </a:r>
          </a:p>
          <a:p>
            <a:pPr lvl="1"/>
            <a:r>
              <a:rPr lang="en-US" sz="2000" dirty="0"/>
              <a:t>Security scenarios</a:t>
            </a:r>
          </a:p>
          <a:p>
            <a:r>
              <a:rPr lang="en-US" sz="2400" dirty="0"/>
              <a:t>Find similar faces</a:t>
            </a:r>
          </a:p>
          <a:p>
            <a:r>
              <a:rPr lang="en-US" sz="2400" dirty="0"/>
              <a:t>Face grouping</a:t>
            </a:r>
          </a:p>
          <a:p>
            <a:r>
              <a:rPr lang="en-US" sz="2400" dirty="0"/>
              <a:t>Person identification</a:t>
            </a:r>
          </a:p>
          <a:p>
            <a:endParaRPr lang="en-US" sz="2400" dirty="0"/>
          </a:p>
          <a:p>
            <a:endParaRPr lang="es-ES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925C2F6-621A-4AFE-80A7-28FA13056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4574" y="2759668"/>
            <a:ext cx="4702226" cy="221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44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062D87-7832-4389-A9E5-7B1D8EC1B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Custom Vision</a:t>
            </a:r>
            <a:endParaRPr lang="es-ES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904AC44-CF3A-4C84-8F8D-1727DD5CC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1378" y="284044"/>
            <a:ext cx="695422" cy="457264"/>
          </a:xfrm>
          <a:prstGeom prst="rect">
            <a:avLst/>
          </a:prstGeom>
        </p:spPr>
      </p:pic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411571CA-D269-4FF0-82D5-2DFB3A15989B}"/>
              </a:ext>
            </a:extLst>
          </p:cNvPr>
          <p:cNvSpPr txBox="1">
            <a:spLocks/>
          </p:cNvSpPr>
          <p:nvPr/>
        </p:nvSpPr>
        <p:spPr>
          <a:xfrm>
            <a:off x="463621" y="1300583"/>
            <a:ext cx="8016732" cy="4351338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Azure Custom Vision is a cognitive service that lets you build, deploy and improve your own image classifiers. An image classifier is an AI service that applies labels (which represent </a:t>
            </a:r>
            <a:r>
              <a:rPr lang="en-US" sz="2000" i="1" dirty="0"/>
              <a:t>classes</a:t>
            </a:r>
            <a:r>
              <a:rPr lang="en-US" sz="2000" dirty="0"/>
              <a:t>) to images, according to their visual characteristics. Unlike the </a:t>
            </a:r>
            <a:r>
              <a:rPr lang="en-US" sz="2000" u="sng" dirty="0">
                <a:hlinkClick r:id="rId3"/>
              </a:rPr>
              <a:t>Computer Vision</a:t>
            </a:r>
            <a:r>
              <a:rPr lang="en-US" sz="2000" dirty="0"/>
              <a:t> service, Custom Vision allows you to determine the labels to apply.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1852755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ECC3D7-EFD5-4BB5-9057-134B9845C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Cognitive Services &amp; Custom Vision Workshop</a:t>
            </a: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02611BF-2305-4DB2-9FC5-5552CE7CEEEA}"/>
              </a:ext>
            </a:extLst>
          </p:cNvPr>
          <p:cNvSpPr txBox="1">
            <a:spLocks/>
          </p:cNvSpPr>
          <p:nvPr/>
        </p:nvSpPr>
        <p:spPr>
          <a:xfrm>
            <a:off x="463621" y="1300583"/>
            <a:ext cx="8016732" cy="87627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000" dirty="0">
                <a:hlinkClick r:id="rId2"/>
              </a:rPr>
              <a:t>https://ml-competition.azurewebsites.net/</a:t>
            </a:r>
            <a:endParaRPr lang="es-ES" sz="2000" dirty="0"/>
          </a:p>
          <a:p>
            <a:r>
              <a:rPr lang="es-ES" sz="2000" dirty="0">
                <a:hlinkClick r:id="rId3"/>
              </a:rPr>
              <a:t>https://github.com/vescuderorusillo/ml-workshop</a:t>
            </a:r>
            <a:endParaRPr lang="es-ES" sz="2000" dirty="0"/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1B0F5C91-B933-4627-BC3D-C7210FA4129B}"/>
              </a:ext>
            </a:extLst>
          </p:cNvPr>
          <p:cNvSpPr txBox="1">
            <a:spLocks/>
          </p:cNvSpPr>
          <p:nvPr/>
        </p:nvSpPr>
        <p:spPr>
          <a:xfrm>
            <a:off x="463621" y="2296028"/>
            <a:ext cx="3978593" cy="370207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u="sng" dirty="0"/>
              <a:t>Exercise 1: Face Detection</a:t>
            </a:r>
          </a:p>
          <a:p>
            <a:endParaRPr lang="en-US" sz="2400" dirty="0"/>
          </a:p>
          <a:p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1D7D44D-26A6-435E-8C5E-9D66DF360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817" y="2836770"/>
            <a:ext cx="2455305" cy="277358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9C9FA398-208B-43A3-BC52-FE2528F3EF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5487" y="2836770"/>
            <a:ext cx="2708834" cy="2495300"/>
          </a:xfrm>
          <a:prstGeom prst="rect">
            <a:avLst/>
          </a:prstGeom>
        </p:spPr>
      </p:pic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4A40508C-2852-49F1-BD07-82AAD3FB14F6}"/>
              </a:ext>
            </a:extLst>
          </p:cNvPr>
          <p:cNvSpPr txBox="1">
            <a:spLocks/>
          </p:cNvSpPr>
          <p:nvPr/>
        </p:nvSpPr>
        <p:spPr>
          <a:xfrm>
            <a:off x="4445714" y="2296028"/>
            <a:ext cx="4108379" cy="370207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b="0" i="0" kern="1200">
                <a:solidFill>
                  <a:schemeClr val="tx1"/>
                </a:solidFill>
                <a:latin typeface="Avenir Light" panose="020B0402020203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u="sng" dirty="0"/>
              <a:t>Exercise 2: Hot dog recognition</a:t>
            </a:r>
          </a:p>
          <a:p>
            <a:endParaRPr lang="en-US" sz="240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9018980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3045&quot;&gt;&lt;version val=&quot;25174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1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d.%m.%Y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bNumberIsYear val=&quot;0&quot;/&gt;&lt;m_strFormatTime&gt;Q%5&lt;/m_strFormatTime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bNumberIsYear val=&quot;0&quot;/&gt;&lt;m_strFormatTime&gt;%4&lt;/m_strFormatTime&gt;&lt;m_yearfmt&gt;&lt;begin val=&quot;0&quot;/&gt;&lt;end val=&quot;4&quot;/&gt;&lt;/m_yearfmt&gt;&lt;/m_precDefaultWeek&gt;&lt;m_precDefaultDay&gt;&lt;m_bNumberIsYear val=&quot;0&quot;/&gt;&lt;m_strFormatTime&gt;%#d&lt;/m_strFormatTime&gt;&lt;m_yearfmt&gt;&lt;begin val=&quot;0&quot;/&gt;&lt;end val=&quot;4&quot;/&gt;&lt;/m_yearfmt&gt;&lt;/m_precDefaultDay&gt;&lt;m_mruColor&gt;&lt;m_vecMRU length=&quot;24&quot;&gt;&lt;elem m_fUsage=&quot;6.17634151255849772610E+00&quot;&gt;&lt;m_msothmcolidx val=&quot;0&quot;/&gt;&lt;m_rgb r=&quot;00&quot; g=&quot;B0&quot; b=&quot;50&quot;/&gt;&lt;m_nBrightness val=&quot;0&quot;/&gt;&lt;/elem&gt;&lt;elem m_fUsage=&quot;2.51778257558100060365E+00&quot;&gt;&lt;m_msothmcolidx val=&quot;0&quot;/&gt;&lt;m_rgb r=&quot;FF&quot; g=&quot;C0&quot; b=&quot;00&quot;/&gt;&lt;m_nBrightness val=&quot;0&quot;/&gt;&lt;/elem&gt;&lt;elem m_fUsage=&quot;4.82954507382510056512E-01&quot;&gt;&lt;m_msothmcolidx val=&quot;0&quot;/&gt;&lt;m_rgb r=&quot;FD&quot; g=&quot;91&quot; b=&quot;24&quot;/&gt;&lt;m_nBrightness val=&quot;0&quot;/&gt;&lt;/elem&gt;&lt;elem m_fUsage=&quot;4.60984021532743593053E-01&quot;&gt;&lt;m_msothmcolidx val=&quot;0&quot;/&gt;&lt;m_rgb r=&quot;63&quot; g=&quot;BE&quot; b=&quot;67&quot;/&gt;&lt;m_nBrightness val=&quot;0&quot;/&gt;&lt;/elem&gt;&lt;elem m_fUsage=&quot;2.46449504857821938275E-01&quot;&gt;&lt;m_msothmcolidx val=&quot;0&quot;/&gt;&lt;m_rgb r=&quot;63&quot; g=&quot;C4&quot; b=&quot;5E&quot;/&gt;&lt;m_nBrightness val=&quot;0&quot;/&gt;&lt;/elem&gt;&lt;elem m_fUsage=&quot;4.71012869724624916312E-02&quot;&gt;&lt;m_msothmcolidx val=&quot;0&quot;/&gt;&lt;m_rgb r=&quot;B7&quot; g=&quot;B7&quot; b=&quot;B7&quot;/&gt;&lt;m_nBrightness val=&quot;0&quot;/&gt;&lt;/elem&gt;&lt;elem m_fUsage=&quot;4.60728514148498330405E-02&quot;&gt;&lt;m_msothmcolidx val=&quot;0&quot;/&gt;&lt;m_rgb r=&quot;09&quot; g=&quot;72&quot; b=&quot;05&quot;/&gt;&lt;m_nBrightness val=&quot;0&quot;/&gt;&lt;/elem&gt;&lt;elem m_fUsage=&quot;1.70497820164784708030E-02&quot;&gt;&lt;m_msothmcolidx val=&quot;0&quot;/&gt;&lt;m_rgb r=&quot;38&quot; g=&quot;76&quot; b=&quot;01&quot;/&gt;&lt;m_nBrightness val=&quot;0&quot;/&gt;&lt;/elem&gt;&lt;elem m_fUsage=&quot;2.13786255171662239669E-03&quot;&gt;&lt;m_msothmcolidx val=&quot;0&quot;/&gt;&lt;m_rgb r=&quot;D9&quot; g=&quot;D9&quot; b=&quot;D9&quot;/&gt;&lt;m_nBrightness val=&quot;0&quot;/&gt;&lt;/elem&gt;&lt;elem m_fUsage=&quot;9.65284573869540276497E-04&quot;&gt;&lt;m_msothmcolidx val=&quot;0&quot;/&gt;&lt;m_rgb r=&quot;9E&quot; g=&quot;0D&quot; b=&quot;35&quot;/&gt;&lt;m_nBrightness val=&quot;0&quot;/&gt;&lt;/elem&gt;&lt;elem m_fUsage=&quot;7.46023453903363526797E-04&quot;&gt;&lt;m_msothmcolidx val=&quot;0&quot;/&gt;&lt;m_rgb r=&quot;F2&quot; g=&quot;62&quot; b=&quot;8A&quot;/&gt;&lt;m_nBrightness val=&quot;0&quot;/&gt;&lt;/elem&gt;&lt;elem m_fUsage=&quot;6.96198609130886550238E-04&quot;&gt;&lt;m_msothmcolidx val=&quot;0&quot;/&gt;&lt;m_rgb r=&quot;8B&quot; g=&quot;FD&quot; b=&quot;24&quot;/&gt;&lt;m_nBrightness val=&quot;0&quot;/&gt;&lt;/elem&gt;&lt;elem m_fUsage=&quot;3.55752788915679181263E-04&quot;&gt;&lt;m_msothmcolidx val=&quot;0&quot;/&gt;&lt;m_rgb r=&quot;FB&quot; g=&quot;CB&quot; b=&quot;D8&quot;/&gt;&lt;m_nBrightness val=&quot;0&quot;/&gt;&lt;/elem&gt;&lt;elem m_fUsage=&quot;1.90233046513246155471E-04&quot;&gt;&lt;m_msothmcolidx val=&quot;0&quot;/&gt;&lt;m_rgb r=&quot;F7&quot; g=&quot;97&quot; b=&quot;B1&quot;/&gt;&lt;m_nBrightness val=&quot;0&quot;/&gt;&lt;/elem&gt;&lt;elem m_fUsage=&quot;3.48966473054856469093E-05&quot;&gt;&lt;m_msothmcolidx val=&quot;0&quot;/&gt;&lt;m_rgb r=&quot;59&quot; g=&quot;59&quot; b=&quot;59&quot;/&gt;&lt;m_nBrightness val=&quot;0&quot;/&gt;&lt;/elem&gt;&lt;elem m_fUsage=&quot;2.75911291955936296082E-05&quot;&gt;&lt;m_msothmcolidx val=&quot;0&quot;/&gt;&lt;m_rgb r=&quot;BF&quot; g=&quot;BF&quot; b=&quot;BF&quot;/&gt;&lt;m_nBrightness val=&quot;0&quot;/&gt;&lt;/elem&gt;&lt;elem m_fUsage=&quot;2.48320162760342673250E-05&quot;&gt;&lt;m_msothmcolidx val=&quot;0&quot;/&gt;&lt;m_rgb r=&quot;A1&quot; g=&quot;A1&quot; b=&quot;A1&quot;/&gt;&lt;m_nBrightness val=&quot;0&quot;/&gt;&lt;/elem&gt;&lt;elem m_fUsage=&quot;2.23488146484308399149E-05&quot;&gt;&lt;m_msothmcolidx val=&quot;0&quot;/&gt;&lt;m_rgb r=&quot;7F&quot; g=&quot;7F&quot; b=&quot;7F&quot;/&gt;&lt;m_nBrightness val=&quot;0&quot;/&gt;&lt;/elem&gt;&lt;elem m_fUsage=&quot;1.02904301455532261837E-05&quot;&gt;&lt;m_msothmcolidx val=&quot;0&quot;/&gt;&lt;m_rgb r=&quot;26&quot; g=&quot;26&quot; b=&quot;26&quot;/&gt;&lt;m_nBrightness val=&quot;0&quot;/&gt;&lt;/elem&gt;&lt;elem m_fUsage=&quot;9.26138713099790441240E-06&quot;&gt;&lt;m_msothmcolidx val=&quot;0&quot;/&gt;&lt;m_rgb r=&quot;40&quot; g=&quot;40&quot; b=&quot;40&quot;/&gt;&lt;m_nBrightness val=&quot;0&quot;/&gt;&lt;/elem&gt;&lt;elem m_fUsage=&quot;7.50172357610830382765E-06&quot;&gt;&lt;m_msothmcolidx val=&quot;0&quot;/&gt;&lt;m_rgb r=&quot;F2&quot; g=&quot;F2&quot; b=&quot;F2&quot;/&gt;&lt;m_nBrightness val=&quot;0&quot;/&gt;&lt;/elem&gt;&lt;elem m_fUsage=&quot;7.21480470025135156901E-06&quot;&gt;&lt;m_msothmcolidx val=&quot;0&quot;/&gt;&lt;m_rgb r=&quot;70&quot; g=&quot;23&quot; b=&quot;31&quot;/&gt;&lt;m_nBrightness val=&quot;0&quot;/&gt;&lt;/elem&gt;&lt;elem m_fUsage=&quot;6.77701081631525542842E-06&quot;&gt;&lt;m_msothmcolidx val=&quot;0&quot;/&gt;&lt;m_rgb r=&quot;FC&quot; g=&quot;CB&quot; b=&quot;23&quot;/&gt;&lt;m_nBrightness val=&quot;0&quot;/&gt;&lt;/elem&gt;&lt;elem m_fUsage=&quot;6.56956808835362273264E-06&quot;&gt;&lt;m_msothmcolidx val=&quot;0&quot;/&gt;&lt;m_rgb r=&quot;FF&quot; g=&quot;2F&quot; b=&quot;11&quot;/&gt;&lt;m_nBrightness val=&quot;0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blank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libri Light-Constantia">
      <a:majorFont>
        <a:latin typeface="Calibri Light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onstantia" panose="02030602050306030303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6350">
          <a:solidFill>
            <a:schemeClr val="tx2"/>
          </a:solidFill>
        </a:ln>
      </a:spPr>
      <a:bodyPr lIns="0" rtlCol="0" anchor="ctr"/>
      <a:lstStyle>
        <a:defPPr algn="ctr">
          <a:defRPr sz="1400" b="1" dirty="0" smtClean="0"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</TotalTime>
  <Words>218</Words>
  <Application>Microsoft Office PowerPoint</Application>
  <PresentationFormat>Presentación en pantalla (4:3)</PresentationFormat>
  <Paragraphs>36</Paragraphs>
  <Slides>9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</vt:lpstr>
      <vt:lpstr>Calibri</vt:lpstr>
      <vt:lpstr>Avenir Light</vt:lpstr>
      <vt:lpstr>Constantia</vt:lpstr>
      <vt:lpstr>blank</vt:lpstr>
      <vt:lpstr>think-cell Folie</vt:lpstr>
      <vt:lpstr>Microsoft Cognitive Services and Custom Vision</vt:lpstr>
      <vt:lpstr>AI: Building is hard, using is easy</vt:lpstr>
      <vt:lpstr>What Are Microsoft Cognitive Services?</vt:lpstr>
      <vt:lpstr>Microsoft Cognitive Services</vt:lpstr>
      <vt:lpstr>Core AI Features of Cognitive Services</vt:lpstr>
      <vt:lpstr>JSON Response Example</vt:lpstr>
      <vt:lpstr>Azure Face API</vt:lpstr>
      <vt:lpstr>Custom Vision</vt:lpstr>
      <vt:lpstr>Cognitive Services &amp; Custom Vision Workshop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DomSvUser</dc:creator>
  <cp:lastModifiedBy>Escudero, Victor</cp:lastModifiedBy>
  <cp:revision>8568</cp:revision>
  <cp:lastPrinted>2018-02-19T17:05:40Z</cp:lastPrinted>
  <dcterms:created xsi:type="dcterms:W3CDTF">2014-01-28T11:22:40Z</dcterms:created>
  <dcterms:modified xsi:type="dcterms:W3CDTF">2019-03-15T14:44:24Z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Excel_File_Data">
    <vt:lpwstr>Od2PnZszylX+OMb9zMehTYSc1+1PYHtn3h8B3GFK4sWjCJbn8iAldh+ugkEaLdpX</vt:lpwstr>
  </property>
</Properties>
</file>